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7" r:id="rId3"/>
    <p:sldMasterId id="214748370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kia - Connecting Peo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8CC5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 err="1"/>
              <a:t>Technology</a:t>
            </a:r>
            <a:r>
              <a:rPr lang="fr-FR" sz="2000" dirty="0"/>
              <a:t> </a:t>
            </a:r>
            <a:r>
              <a:rPr lang="fr-FR" sz="2000" baseline="0" dirty="0" err="1"/>
              <a:t>Oriented</a:t>
            </a:r>
            <a:r>
              <a:rPr lang="fr-FR" sz="2000" baseline="0" dirty="0"/>
              <a:t> Course</a:t>
            </a:r>
            <a:endParaRPr lang="en-US" sz="200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28304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295E1B4-3FD8-486A-9EBF-E44126FFD123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AE7F97D-D3B7-4BEE-A243-C50E9C3A8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82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295E1B4-3FD8-486A-9EBF-E44126FFD123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AE7F97D-D3B7-4BEE-A243-C50E9C3A8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55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295E1B4-3FD8-486A-9EBF-E44126FFD123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AE7F97D-D3B7-4BEE-A243-C50E9C3A8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98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rgbClr val="8CC5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1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FC5A1C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/>
              <a:t>Soft</a:t>
            </a:r>
            <a:r>
              <a:rPr lang="fr-FR" sz="2000" baseline="0" dirty="0"/>
              <a:t> </a:t>
            </a:r>
            <a:r>
              <a:rPr lang="fr-FR" sz="2000" baseline="0" dirty="0" err="1"/>
              <a:t>Skills</a:t>
            </a:r>
            <a:r>
              <a:rPr lang="fr-FR" sz="2000" baseline="0" dirty="0"/>
              <a:t> Course</a:t>
            </a:r>
            <a:endParaRPr lang="en-US" sz="2000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pic>
        <p:nvPicPr>
          <p:cNvPr id="12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86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4262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03898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99703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49666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3090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46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7040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4A631-16D6-43B4-B2B8-D2745A41FD1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5E68E-E3E4-4B3B-9DD9-8BEA9652893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2318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7A75F-FB30-4710-9869-B489172D46C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33520-7A52-484E-BFBD-AFAC9220AB4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5157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7ED98-BF65-4219-A702-3CEB65FCBC9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9EF77-C37C-43FD-9AED-8A1284AD8B2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6980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A2D49-05E1-4B07-ABF1-0706D4308DE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DEEC-C314-4E1F-8A03-BB2B1961193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425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rgbClr val="FC5A1C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0124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okia - Connecting Peop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009AD0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/>
              <a:t>SME &amp; </a:t>
            </a:r>
            <a:r>
              <a:rPr lang="fr-FR" sz="2000" dirty="0" err="1"/>
              <a:t>Entrepreneurship</a:t>
            </a:r>
            <a:r>
              <a:rPr lang="fr-FR" sz="2000" baseline="0" dirty="0"/>
              <a:t> Course</a:t>
            </a:r>
            <a:endParaRPr lang="en-US" sz="200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87261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1876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486912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8085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805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0777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0769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21141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67249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97421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4060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54254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rgbClr val="009AD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0282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FFC0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/>
              <a:t>Sales </a:t>
            </a:r>
            <a:r>
              <a:rPr lang="fr-FR" sz="2000" dirty="0" err="1"/>
              <a:t>Skills</a:t>
            </a:r>
            <a:r>
              <a:rPr lang="fr-FR" sz="2000" dirty="0"/>
              <a:t> </a:t>
            </a:r>
            <a:r>
              <a:rPr lang="fr-FR" sz="2000" baseline="0" dirty="0"/>
              <a:t>Course</a:t>
            </a:r>
            <a:endParaRPr lang="en-US" sz="200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961005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96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14009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629140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B3E5B98-FE53-43FE-96BF-4F59E7AD7C4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>
                <a:defRPr/>
              </a:pPr>
              <a:t>10/2/2016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4B3F6F20-FC0A-4D45-A343-77302A8A0052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4267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57952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68697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44592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85989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93343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chemeClr val="accent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4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958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700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295E1B4-3FD8-486A-9EBF-E44126FFD123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AE7F97D-D3B7-4BEE-A243-C50E9C3A8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57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5105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295E1B4-3FD8-486A-9EBF-E44126FFD123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AE7F97D-D3B7-4BEE-A243-C50E9C3A8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22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295E1B4-3FD8-486A-9EBF-E44126FFD123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AE7F97D-D3B7-4BEE-A243-C50E9C3A8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56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7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11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image" Target="../media/image15.jpg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06572" y="226901"/>
            <a:ext cx="10515600" cy="730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7079" y="1467293"/>
            <a:ext cx="11066721" cy="4709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1865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40242" y="365126"/>
            <a:ext cx="11013558" cy="644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0242" y="1403498"/>
            <a:ext cx="11013558" cy="4773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0969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rgbClr val="FC5A1C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0874" y="365125"/>
            <a:ext cx="11002926" cy="666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0874" y="1435395"/>
            <a:ext cx="11002926" cy="4284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63269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accent6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82772" y="365126"/>
            <a:ext cx="10971028" cy="793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2772" y="1825625"/>
            <a:ext cx="10971028" cy="390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0214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accent2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Table Partitioning -</a:t>
            </a:r>
            <a:br>
              <a:rPr lang="en-US" dirty="0"/>
            </a:br>
            <a:r>
              <a:rPr lang="en-US" dirty="0"/>
              <a:t> </a:t>
            </a:r>
            <a:r>
              <a:rPr lang="ar-EG" dirty="0"/>
              <a:t>باللغة العربية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Ayman El-Ghazali</a:t>
            </a:r>
          </a:p>
        </p:txBody>
      </p:sp>
    </p:spTree>
    <p:extLst>
      <p:ext uri="{BB962C8B-B14F-4D97-AF65-F5344CB8AC3E}">
        <p14:creationId xmlns:p14="http://schemas.microsoft.com/office/powerpoint/2010/main" val="2362600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What is Table Partitioning?</a:t>
            </a:r>
          </a:p>
          <a:p>
            <a:r>
              <a:rPr lang="en-US" sz="3200" dirty="0"/>
              <a:t>Use Cases for Table Partitioning</a:t>
            </a:r>
          </a:p>
          <a:p>
            <a:r>
              <a:rPr lang="en-US" sz="3200" dirty="0"/>
              <a:t>Logical and Physical Architecture</a:t>
            </a:r>
          </a:p>
          <a:p>
            <a:r>
              <a:rPr lang="en-US" sz="3200" dirty="0"/>
              <a:t>How to Implement Partitioning</a:t>
            </a:r>
          </a:p>
          <a:p>
            <a:r>
              <a:rPr lang="en-US" sz="3200" dirty="0"/>
              <a:t>Performance Implications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3460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Table Partitioning?</a:t>
            </a:r>
            <a:br>
              <a:rPr lang="en-US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Introduced in SQL 2005 as an Enterprise Only feature</a:t>
            </a:r>
          </a:p>
          <a:p>
            <a:r>
              <a:rPr lang="en-US" sz="3200" dirty="0"/>
              <a:t>Logically and Physically divides up data in a table</a:t>
            </a:r>
          </a:p>
          <a:p>
            <a:r>
              <a:rPr lang="en-US" sz="3200" dirty="0"/>
              <a:t>In terms of users and applications, they query the table the same way</a:t>
            </a:r>
          </a:p>
          <a:p>
            <a:pPr lvl="1"/>
            <a:r>
              <a:rPr lang="en-US" sz="3200" dirty="0"/>
              <a:t>The table is partitioned behind the scenes, users and applications query it as if it is a regular table</a:t>
            </a:r>
          </a:p>
        </p:txBody>
      </p:sp>
    </p:spTree>
    <p:extLst>
      <p:ext uri="{BB962C8B-B14F-4D97-AF65-F5344CB8AC3E}">
        <p14:creationId xmlns:p14="http://schemas.microsoft.com/office/powerpoint/2010/main" val="47919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Cases for Table Partitioning</a:t>
            </a:r>
            <a:br>
              <a:rPr lang="en-US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Warehousing</a:t>
            </a:r>
          </a:p>
          <a:p>
            <a:pPr lvl="1"/>
            <a:r>
              <a:rPr lang="en-US" dirty="0"/>
              <a:t>Allows for faster movement of data to Fact Tables without contention</a:t>
            </a:r>
          </a:p>
          <a:p>
            <a:pPr lvl="1"/>
            <a:r>
              <a:rPr lang="en-US" dirty="0"/>
              <a:t>Allows for “updating” data on tables with column store index (SQL 2012)</a:t>
            </a:r>
          </a:p>
          <a:p>
            <a:r>
              <a:rPr lang="en-US" dirty="0"/>
              <a:t>Archiving Data</a:t>
            </a:r>
          </a:p>
          <a:p>
            <a:pPr lvl="1"/>
            <a:r>
              <a:rPr lang="en-US" dirty="0"/>
              <a:t>Allows for data to be stored and organized by date, and older data to be archived easier</a:t>
            </a:r>
          </a:p>
          <a:p>
            <a:pPr lvl="1"/>
            <a:r>
              <a:rPr lang="en-US" dirty="0"/>
              <a:t>Can also help with reducing costs by having archive data on cheaper hardware</a:t>
            </a:r>
          </a:p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Locking by partition (partition elimination) can allow for better performance in some cases</a:t>
            </a:r>
          </a:p>
          <a:p>
            <a:pPr lvl="1"/>
            <a:r>
              <a:rPr lang="en-US" dirty="0"/>
              <a:t>Switching data between partitions is a meta data operation</a:t>
            </a:r>
          </a:p>
          <a:p>
            <a:r>
              <a:rPr lang="en-US" dirty="0"/>
              <a:t>Little benefit with Disaster Recovery depending on the physical data file layout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3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and Physical Architecture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67178" y="3838226"/>
            <a:ext cx="2796822" cy="2833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FGData2015</a:t>
            </a:r>
          </a:p>
        </p:txBody>
      </p:sp>
      <p:sp>
        <p:nvSpPr>
          <p:cNvPr id="7" name="Can 6"/>
          <p:cNvSpPr/>
          <p:nvPr/>
        </p:nvSpPr>
        <p:spPr>
          <a:xfrm>
            <a:off x="1818922" y="4730044"/>
            <a:ext cx="1693333" cy="1738489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DATA2015.Mdf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15744" y="3838225"/>
            <a:ext cx="2796822" cy="2833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FGData2016</a:t>
            </a:r>
          </a:p>
        </p:txBody>
      </p:sp>
      <p:sp>
        <p:nvSpPr>
          <p:cNvPr id="11" name="Can 10"/>
          <p:cNvSpPr/>
          <p:nvPr/>
        </p:nvSpPr>
        <p:spPr>
          <a:xfrm>
            <a:off x="5167488" y="4730044"/>
            <a:ext cx="1693333" cy="1738489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DATA2016.Mdf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64310" y="3838225"/>
            <a:ext cx="2796822" cy="2833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FGData2017</a:t>
            </a:r>
          </a:p>
        </p:txBody>
      </p:sp>
      <p:sp>
        <p:nvSpPr>
          <p:cNvPr id="13" name="Can 12"/>
          <p:cNvSpPr/>
          <p:nvPr/>
        </p:nvSpPr>
        <p:spPr>
          <a:xfrm>
            <a:off x="8516054" y="4730044"/>
            <a:ext cx="1693333" cy="1738489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DATA2017.Mdf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943172"/>
              </p:ext>
            </p:extLst>
          </p:nvPr>
        </p:nvGraphicFramePr>
        <p:xfrm>
          <a:off x="5317847" y="1175179"/>
          <a:ext cx="544328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272">
                  <a:extLst>
                    <a:ext uri="{9D8B030D-6E8A-4147-A177-3AD203B41FA5}">
                      <a16:colId xmlns:a16="http://schemas.microsoft.com/office/drawing/2014/main" val="1528222400"/>
                    </a:ext>
                  </a:extLst>
                </a:gridCol>
                <a:gridCol w="1613599">
                  <a:extLst>
                    <a:ext uri="{9D8B030D-6E8A-4147-A177-3AD203B41FA5}">
                      <a16:colId xmlns:a16="http://schemas.microsoft.com/office/drawing/2014/main" val="1136083055"/>
                    </a:ext>
                  </a:extLst>
                </a:gridCol>
                <a:gridCol w="2546414">
                  <a:extLst>
                    <a:ext uri="{9D8B030D-6E8A-4147-A177-3AD203B41FA5}">
                      <a16:colId xmlns:a16="http://schemas.microsoft.com/office/drawing/2014/main" val="2561327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Order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 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645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79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1/2/2015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12345679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371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1/1/2016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21234567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855248"/>
                  </a:ext>
                </a:extLst>
              </a:tr>
            </a:tbl>
          </a:graphicData>
        </a:graphic>
      </p:graphicFrame>
      <p:sp>
        <p:nvSpPr>
          <p:cNvPr id="15" name="Double Brace 14"/>
          <p:cNvSpPr/>
          <p:nvPr/>
        </p:nvSpPr>
        <p:spPr>
          <a:xfrm>
            <a:off x="838200" y="2416105"/>
            <a:ext cx="3587044" cy="86312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Partition Scheme</a:t>
            </a:r>
          </a:p>
        </p:txBody>
      </p:sp>
      <p:sp>
        <p:nvSpPr>
          <p:cNvPr id="18" name="Double Brace 17"/>
          <p:cNvSpPr/>
          <p:nvPr/>
        </p:nvSpPr>
        <p:spPr>
          <a:xfrm>
            <a:off x="838200" y="1266522"/>
            <a:ext cx="3587044" cy="90809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Partition Function</a:t>
            </a:r>
          </a:p>
        </p:txBody>
      </p:sp>
      <p:cxnSp>
        <p:nvCxnSpPr>
          <p:cNvPr id="25" name="Straight Arrow Connector 24"/>
          <p:cNvCxnSpPr>
            <a:endCxn id="4" idx="0"/>
          </p:cNvCxnSpPr>
          <p:nvPr/>
        </p:nvCxnSpPr>
        <p:spPr>
          <a:xfrm>
            <a:off x="2631722" y="3279234"/>
            <a:ext cx="33867" cy="5589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0" idx="0"/>
          </p:cNvCxnSpPr>
          <p:nvPr/>
        </p:nvCxnSpPr>
        <p:spPr>
          <a:xfrm>
            <a:off x="2631722" y="3279234"/>
            <a:ext cx="3382433" cy="5589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2" idx="0"/>
          </p:cNvCxnSpPr>
          <p:nvPr/>
        </p:nvCxnSpPr>
        <p:spPr>
          <a:xfrm>
            <a:off x="2631722" y="3279234"/>
            <a:ext cx="6730999" cy="5589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49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Implement Partitioning</a:t>
            </a:r>
            <a:br>
              <a:rPr lang="en-US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Create a Partition Function</a:t>
            </a:r>
            <a:br>
              <a:rPr lang="en-US" dirty="0"/>
            </a:br>
            <a:r>
              <a:rPr lang="en-US" dirty="0"/>
              <a:t>CREATE PARTITION FUNCTION [</a:t>
            </a:r>
            <a:r>
              <a:rPr lang="en-US" dirty="0" err="1"/>
              <a:t>DataYearPartitionFn</a:t>
            </a:r>
            <a:r>
              <a:rPr lang="en-US" dirty="0"/>
              <a:t>] (datetime2)</a:t>
            </a:r>
            <a:br>
              <a:rPr lang="en-US" dirty="0"/>
            </a:br>
            <a:r>
              <a:rPr lang="en-US" dirty="0"/>
              <a:t>as RANGE RIGHT</a:t>
            </a:r>
            <a:br>
              <a:rPr lang="en-US" dirty="0"/>
            </a:br>
            <a:r>
              <a:rPr lang="en-US" dirty="0"/>
              <a:t>FOR VALUES (</a:t>
            </a:r>
            <a:r>
              <a:rPr lang="en-US" dirty="0">
                <a:solidFill>
                  <a:srgbClr val="FF0000"/>
                </a:solidFill>
              </a:rPr>
              <a:t>'01-01-2015'</a:t>
            </a:r>
            <a:r>
              <a:rPr lang="en-US" dirty="0"/>
              <a:t>,</a:t>
            </a:r>
            <a:r>
              <a:rPr lang="en-US" dirty="0">
                <a:solidFill>
                  <a:srgbClr val="FF0000"/>
                </a:solidFill>
              </a:rPr>
              <a:t>'01-01-2016'</a:t>
            </a:r>
            <a:r>
              <a:rPr lang="en-US" dirty="0"/>
              <a:t>)</a:t>
            </a:r>
          </a:p>
          <a:p>
            <a:r>
              <a:rPr lang="en-US" b="1" dirty="0"/>
              <a:t>Create a Partition Scheme</a:t>
            </a:r>
            <a:br>
              <a:rPr lang="en-US" dirty="0"/>
            </a:br>
            <a:r>
              <a:rPr lang="en-US" dirty="0"/>
              <a:t>CREATE PARTITION SCHEME [</a:t>
            </a:r>
            <a:r>
              <a:rPr lang="en-US" dirty="0" err="1"/>
              <a:t>DateYearPartition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AS PARTITION </a:t>
            </a:r>
            <a:r>
              <a:rPr lang="en-US" dirty="0" err="1"/>
              <a:t>DataYearPartitionFn</a:t>
            </a:r>
            <a:br>
              <a:rPr lang="en-US" dirty="0"/>
            </a:br>
            <a:r>
              <a:rPr lang="en-US" dirty="0"/>
              <a:t>TO (ArchiveData,Data2015,Data2016)</a:t>
            </a:r>
          </a:p>
          <a:p>
            <a:r>
              <a:rPr lang="en-US" b="1" dirty="0"/>
              <a:t>Create Table or DROP/CREATE Clustered Index on Partition Scheme</a:t>
            </a:r>
            <a:br>
              <a:rPr lang="en-US" dirty="0"/>
            </a:br>
            <a:r>
              <a:rPr lang="en-US" dirty="0"/>
              <a:t>Create Table Table1 (Column1 </a:t>
            </a:r>
            <a:r>
              <a:rPr lang="en-US" dirty="0" err="1"/>
              <a:t>int</a:t>
            </a:r>
            <a:r>
              <a:rPr lang="en-US" dirty="0"/>
              <a:t>, Column2 </a:t>
            </a:r>
            <a:r>
              <a:rPr lang="en-US" dirty="0" err="1"/>
              <a:t>int</a:t>
            </a:r>
            <a:r>
              <a:rPr lang="en-US" dirty="0"/>
              <a:t>…) </a:t>
            </a:r>
            <a:br>
              <a:rPr lang="en-US" dirty="0"/>
            </a:br>
            <a:r>
              <a:rPr lang="en-US" dirty="0"/>
              <a:t>on [</a:t>
            </a:r>
            <a:r>
              <a:rPr lang="en-US" dirty="0" err="1"/>
              <a:t>DateYearPartition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4817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Implications</a:t>
            </a:r>
            <a:br>
              <a:rPr lang="en-US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gains can be made by placing portions of the partitioned table in a file group that uses faster disks</a:t>
            </a:r>
          </a:p>
          <a:p>
            <a:r>
              <a:rPr lang="en-US" dirty="0"/>
              <a:t>Additionally, partition elimination is a side effect of having a partitioned table where specific partitions can be eliminated from a query execution</a:t>
            </a:r>
          </a:p>
          <a:p>
            <a:r>
              <a:rPr lang="en-US" dirty="0"/>
              <a:t>With regards to locking, partitions can help prevent contention on data which can cause blocking</a:t>
            </a:r>
          </a:p>
          <a:p>
            <a:r>
              <a:rPr lang="en-US" dirty="0"/>
              <a:t>Partition switching is an extremely fast operation that has minimal effect on the transaction log and does not hold locks for long durations</a:t>
            </a:r>
          </a:p>
        </p:txBody>
      </p:sp>
    </p:spTree>
    <p:extLst>
      <p:ext uri="{BB962C8B-B14F-4D97-AF65-F5344CB8AC3E}">
        <p14:creationId xmlns:p14="http://schemas.microsoft.com/office/powerpoint/2010/main" val="70659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Partitioning</a:t>
            </a:r>
          </a:p>
        </p:txBody>
      </p:sp>
    </p:spTree>
    <p:extLst>
      <p:ext uri="{BB962C8B-B14F-4D97-AF65-F5344CB8AC3E}">
        <p14:creationId xmlns:p14="http://schemas.microsoft.com/office/powerpoint/2010/main" val="3391708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0095768"/>
      </p:ext>
    </p:extLst>
  </p:cSld>
  <p:clrMapOvr>
    <a:masterClrMapping/>
  </p:clrMapOvr>
</p:sld>
</file>

<file path=ppt/theme/theme1.xml><?xml version="1.0" encoding="utf-8"?>
<a:theme xmlns:a="http://schemas.openxmlformats.org/drawingml/2006/main" name="MVA - templat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MVA - template</Template>
  <TotalTime>4378</TotalTime>
  <Words>314</Words>
  <Application>Microsoft Office PowerPoint</Application>
  <PresentationFormat>Widescreen</PresentationFormat>
  <Paragraphs>56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Segoe UI Light</vt:lpstr>
      <vt:lpstr>MVA - template</vt:lpstr>
      <vt:lpstr>1_Office Theme</vt:lpstr>
      <vt:lpstr>2_Office Theme</vt:lpstr>
      <vt:lpstr>3_Office Theme</vt:lpstr>
      <vt:lpstr>Table Partitioning -  باللغة العربية</vt:lpstr>
      <vt:lpstr>Agenda</vt:lpstr>
      <vt:lpstr>What is Table Partitioning? </vt:lpstr>
      <vt:lpstr>Use Cases for Table Partitioning </vt:lpstr>
      <vt:lpstr>Logical and Physical Architecture </vt:lpstr>
      <vt:lpstr>How to Implement Partitioning </vt:lpstr>
      <vt:lpstr>Performance Implications 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Ayman El-Ghazali</dc:creator>
  <cp:lastModifiedBy>Ayman El-Ghazali</cp:lastModifiedBy>
  <cp:revision>19</cp:revision>
  <dcterms:created xsi:type="dcterms:W3CDTF">2016-04-22T16:01:08Z</dcterms:created>
  <dcterms:modified xsi:type="dcterms:W3CDTF">2016-10-02T22:29:28Z</dcterms:modified>
</cp:coreProperties>
</file>